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0" r:id="rId4"/>
    <p:sldId id="264" r:id="rId5"/>
    <p:sldId id="259" r:id="rId6"/>
    <p:sldId id="271" r:id="rId7"/>
    <p:sldId id="261" r:id="rId8"/>
    <p:sldId id="263" r:id="rId9"/>
    <p:sldId id="272" r:id="rId10"/>
    <p:sldId id="273" r:id="rId11"/>
    <p:sldId id="274" r:id="rId12"/>
    <p:sldId id="270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EC0C-882B-47EC-B23D-68FD112D7AE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78860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FC61-9A7A-4D3C-8F43-B241187D5D3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46039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2555E-C28B-44B0-B8E3-7572B429996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09029"/>
      </p:ext>
    </p:extLst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EC0C-882B-47EC-B23D-68FD112D7AE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05639"/>
      </p:ext>
    </p:extLst>
  </p:cSld>
  <p:clrMapOvr>
    <a:masterClrMapping/>
  </p:clrMapOvr>
  <p:transition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AD2D5-1280-4908-BAEB-5430C05D507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98157"/>
      </p:ext>
    </p:extLst>
  </p:cSld>
  <p:clrMapOvr>
    <a:masterClrMapping/>
  </p:clrMapOvr>
  <p:transition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EE386-953F-4FEF-A861-818430AE810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19865"/>
      </p:ext>
    </p:extLst>
  </p:cSld>
  <p:clrMapOvr>
    <a:masterClrMapping/>
  </p:clrMapOvr>
  <p:transition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EE44-E7AD-4D3F-84F0-C7A8E831B3F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13593"/>
      </p:ext>
    </p:extLst>
  </p:cSld>
  <p:clrMapOvr>
    <a:masterClrMapping/>
  </p:clrMapOvr>
  <p:transition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D4557-EB22-47B4-8E54-34E79583131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07989"/>
      </p:ext>
    </p:extLst>
  </p:cSld>
  <p:clrMapOvr>
    <a:masterClrMapping/>
  </p:clrMapOvr>
  <p:transition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00666-F2CD-4841-9E84-F0442D625B6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28226"/>
      </p:ext>
    </p:extLst>
  </p:cSld>
  <p:clrMapOvr>
    <a:masterClrMapping/>
  </p:clrMapOvr>
  <p:transition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6362-F2A4-4866-84EE-9365073EBCF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16568"/>
      </p:ext>
    </p:extLst>
  </p:cSld>
  <p:clrMapOvr>
    <a:masterClrMapping/>
  </p:clrMapOvr>
  <p:transition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3DCB-2C99-4991-86BF-3C32663DEBF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23375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AD2D5-1280-4908-BAEB-5430C05D507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35955"/>
      </p:ext>
    </p:extLst>
  </p:cSld>
  <p:clrMapOvr>
    <a:masterClrMapping/>
  </p:clrMapOvr>
  <p:transition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A23B5-6446-4851-8D2F-AA979F2738F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74839"/>
      </p:ext>
    </p:extLst>
  </p:cSld>
  <p:clrMapOvr>
    <a:masterClrMapping/>
  </p:clrMapOvr>
  <p:transition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FC61-9A7A-4D3C-8F43-B241187D5D3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60722"/>
      </p:ext>
    </p:extLst>
  </p:cSld>
  <p:clrMapOvr>
    <a:masterClrMapping/>
  </p:clrMapOvr>
  <p:transition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2555E-C28B-44B0-B8E3-7572B429996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79529"/>
      </p:ext>
    </p:extLst>
  </p:cSld>
  <p:clrMapOvr>
    <a:masterClrMapping/>
  </p:clrMapOvr>
  <p:transition>
    <p:diamond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72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67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816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156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724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1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EE386-953F-4FEF-A861-818430AE810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02892"/>
      </p:ext>
    </p:extLst>
  </p:cSld>
  <p:clrMapOvr>
    <a:masterClrMapping/>
  </p:clrMapOvr>
  <p:transition>
    <p:diamond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98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572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47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6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EE44-E7AD-4D3F-84F0-C7A8E831B3F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75302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D4557-EB22-47B4-8E54-34E79583131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29468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00666-F2CD-4841-9E84-F0442D625B6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20840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6362-F2A4-4866-84EE-9365073EBCF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19467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3DCB-2C99-4991-86BF-3C32663DEBF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71465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A23B5-6446-4851-8D2F-AA979F2738F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60490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7F82CC-293F-4DCB-BC4D-A00B1E58C843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7F82CC-293F-4DCB-BC4D-A00B1E58C843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5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4431-9770-4429-8D0C-E2347E6B26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913C-151D-4F97-BA8F-02A46EABCC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6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0" y="74613"/>
            <a:ext cx="257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240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3" name="TextBox 24"/>
          <p:cNvSpPr txBox="1">
            <a:spLocks noChangeArrowheads="1"/>
          </p:cNvSpPr>
          <p:nvPr/>
        </p:nvSpPr>
        <p:spPr bwMode="auto">
          <a:xfrm>
            <a:off x="1066800" y="1828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Проверь себя!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" y="1828800"/>
            <a:ext cx="8635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расная площадь, м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роз, 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ия, м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тро,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а,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яна.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3808" y="4437112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 О  Р  Е  Н  Ь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3717032"/>
            <a:ext cx="1828800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955023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760171-A12F-4230-889D-690484CE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Рефлексия.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845E266-73E1-4C01-B61B-BBDD0B7E3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785395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4400" b="1" kern="1200" dirty="0">
                <a:solidFill>
                  <a:srgbClr val="0000FF"/>
                </a:solidFill>
                <a:latin typeface="Monotype Corsiva" pitchFamily="64" charset="0"/>
              </a:rPr>
              <a:t>Сегодня на уроке я узнал …</a:t>
            </a:r>
            <a:endParaRPr lang="ru-RU" sz="4400" b="1" kern="1200" dirty="0">
              <a:solidFill>
                <a:srgbClr val="FF0000"/>
              </a:solidFill>
              <a:latin typeface="Monotype Corsiva" pitchFamily="64" charset="0"/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4400" b="1" kern="1200" dirty="0">
                <a:solidFill>
                  <a:srgbClr val="00B050"/>
                </a:solidFill>
                <a:latin typeface="Monotype Corsiva" pitchFamily="64" charset="0"/>
              </a:rPr>
              <a:t>Урок заставил меня задуматься о …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4400" b="1" kern="1200" dirty="0">
                <a:solidFill>
                  <a:srgbClr val="FFC000"/>
                </a:solidFill>
                <a:latin typeface="Monotype Corsiva" pitchFamily="64" charset="0"/>
              </a:rPr>
              <a:t>А особенно мне удалось …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4400" b="1" kern="1200" dirty="0">
                <a:solidFill>
                  <a:srgbClr val="C00000"/>
                </a:solidFill>
                <a:latin typeface="Monotype Corsiva" pitchFamily="64" charset="0"/>
              </a:rPr>
              <a:t>Я понял, что …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ru-RU" sz="4400" b="1" kern="1200" dirty="0">
                <a:solidFill>
                  <a:srgbClr val="0000FF"/>
                </a:solidFill>
                <a:latin typeface="Monotype Corsiva" pitchFamily="64" charset="0"/>
              </a:rPr>
              <a:t>Мне было интересно, потому что… </a:t>
            </a:r>
          </a:p>
        </p:txBody>
      </p:sp>
    </p:spTree>
    <p:extLst>
      <p:ext uri="{BB962C8B-B14F-4D97-AF65-F5344CB8AC3E}">
        <p14:creationId xmlns:p14="http://schemas.microsoft.com/office/powerpoint/2010/main" val="126705330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0" y="74613"/>
            <a:ext cx="257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240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3" name="TextBox 24"/>
          <p:cNvSpPr txBox="1">
            <a:spLocks noChangeArrowheads="1"/>
          </p:cNvSpPr>
          <p:nvPr/>
        </p:nvSpPr>
        <p:spPr bwMode="auto">
          <a:xfrm>
            <a:off x="1066800" y="1828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132" name="TextBox 25"/>
          <p:cNvSpPr txBox="1">
            <a:spLocks noChangeArrowheads="1"/>
          </p:cNvSpPr>
          <p:nvPr/>
        </p:nvSpPr>
        <p:spPr bwMode="auto">
          <a:xfrm>
            <a:off x="128588" y="1320800"/>
            <a:ext cx="8534400" cy="200054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75252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выучить правила на стр.74-75,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75 упр.132 или упр.133 по выбору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77072"/>
            <a:ext cx="1828800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67712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8CA212-9DE8-46D7-91D3-73D57664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4C4BDDD-53D9-43DB-AC4F-D47CFE57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c969f580d940">
            <a:extLst>
              <a:ext uri="{FF2B5EF4-FFF2-40B4-BE49-F238E27FC236}">
                <a16:creationId xmlns="" xmlns:a16="http://schemas.microsoft.com/office/drawing/2014/main" id="{5B94A8A3-EF60-4AA9-81DF-1318AB2CD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110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7" descr="Частый вертикальный">
            <a:extLst>
              <a:ext uri="{FF2B5EF4-FFF2-40B4-BE49-F238E27FC236}">
                <a16:creationId xmlns="" xmlns:a16="http://schemas.microsoft.com/office/drawing/2014/main" id="{D89B830F-5DFE-4900-A67E-388AEC63BB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88024" y="1772816"/>
            <a:ext cx="3456384" cy="226084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6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highlight>
                  <a:srgbClr val="FFFF00"/>
                </a:highlight>
                <a:cs typeface="Arial"/>
              </a:rPr>
              <a:t>Спасибо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6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highlight>
                  <a:srgbClr val="FFFF00"/>
                </a:highlight>
                <a:cs typeface="Arial"/>
              </a:rPr>
              <a:t>за урок </a:t>
            </a:r>
            <a:r>
              <a:rPr lang="ru-RU" sz="3600" b="1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5075436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71" name="Text Box 83"/>
          <p:cNvSpPr txBox="1">
            <a:spLocks noChangeArrowheads="1"/>
          </p:cNvSpPr>
          <p:nvPr/>
        </p:nvSpPr>
        <p:spPr bwMode="auto">
          <a:xfrm>
            <a:off x="3124200" y="6477000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663300"/>
                </a:solidFill>
              </a:rPr>
              <a:t/>
            </a:r>
            <a:br>
              <a:rPr lang="ru-RU" b="1">
                <a:solidFill>
                  <a:srgbClr val="663300"/>
                </a:solidFill>
              </a:rPr>
            </a:br>
            <a:r>
              <a:rPr lang="ru-RU" b="1">
                <a:solidFill>
                  <a:srgbClr val="663300"/>
                </a:solidFill>
              </a:rPr>
              <a:t/>
            </a:r>
            <a:br>
              <a:rPr lang="ru-RU" b="1">
                <a:solidFill>
                  <a:srgbClr val="663300"/>
                </a:solidFill>
              </a:rPr>
            </a:br>
            <a:endParaRPr lang="ru-RU" b="1">
              <a:solidFill>
                <a:srgbClr val="663300"/>
              </a:solidFill>
            </a:endParaRPr>
          </a:p>
        </p:txBody>
      </p:sp>
      <p:sp>
        <p:nvSpPr>
          <p:cNvPr id="10246" name="Прямоугольник 60"/>
          <p:cNvSpPr>
            <a:spLocks noChangeArrowheads="1"/>
          </p:cNvSpPr>
          <p:nvPr/>
        </p:nvSpPr>
        <p:spPr bwMode="auto">
          <a:xfrm>
            <a:off x="457200" y="3733800"/>
            <a:ext cx="8686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</a:endParaRPr>
          </a:p>
        </p:txBody>
      </p:sp>
      <p:pic>
        <p:nvPicPr>
          <p:cNvPr id="1028" name="Picture 4" descr="https://www.biovoicenews.com/wp-content/uploads/2017/06/tree-3090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24" y="30832"/>
            <a:ext cx="7836715" cy="67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663491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Grp="1" noChangeArrowheads="1"/>
          </p:cNvSpPr>
          <p:nvPr>
            <p:ph type="title"/>
          </p:nvPr>
        </p:nvSpPr>
        <p:spPr>
          <a:xfrm>
            <a:off x="304800" y="1124868"/>
            <a:ext cx="8505825" cy="2331789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Корень слова.</a:t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Однокоренные слова.</a:t>
            </a:r>
            <a:endParaRPr lang="ru-RU" sz="40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304800" y="3657600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0" y="74613"/>
            <a:ext cx="257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240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3" name="TextBox 24"/>
          <p:cNvSpPr txBox="1">
            <a:spLocks noChangeArrowheads="1"/>
          </p:cNvSpPr>
          <p:nvPr/>
        </p:nvSpPr>
        <p:spPr bwMode="auto">
          <a:xfrm>
            <a:off x="1066800" y="1828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7175" name="Picture 5" descr="sova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4293096"/>
            <a:ext cx="1662655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82453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6253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30D074-86C2-4DD7-A85A-8408449F1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урока: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309D94D-23C7-4ADC-915F-10425B221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/>
          <a:lstStyle/>
          <a:p>
            <a:r>
              <a:rPr lang="ru-RU" sz="3600" b="1" dirty="0"/>
              <a:t> Вспомнить, какие слова называются    однокоренными.</a:t>
            </a:r>
          </a:p>
          <a:p>
            <a:pPr marL="0" indent="0">
              <a:buNone/>
            </a:pPr>
            <a:r>
              <a:rPr lang="ru-RU" sz="3600" b="1" dirty="0"/>
              <a:t>  </a:t>
            </a:r>
          </a:p>
          <a:p>
            <a:r>
              <a:rPr lang="ru-RU" sz="3600" b="1" dirty="0"/>
              <a:t> Узнать что такое корень слова. </a:t>
            </a:r>
          </a:p>
          <a:p>
            <a:pPr marL="0" indent="0">
              <a:buNone/>
            </a:pPr>
            <a:endParaRPr lang="ru-RU" sz="3600" b="1" dirty="0"/>
          </a:p>
          <a:p>
            <a:r>
              <a:rPr lang="ru-RU" sz="3600" b="1" dirty="0"/>
              <a:t> Научиться находить и выделять корень в словах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90928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0" y="74613"/>
            <a:ext cx="257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240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3" name="TextBox 24"/>
          <p:cNvSpPr txBox="1">
            <a:spLocks noChangeArrowheads="1"/>
          </p:cNvSpPr>
          <p:nvPr/>
        </p:nvSpPr>
        <p:spPr bwMode="auto">
          <a:xfrm>
            <a:off x="1066800" y="1828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82588"/>
            <a:ext cx="7787208" cy="978123"/>
          </a:xfrm>
        </p:spPr>
        <p:txBody>
          <a:bodyPr/>
          <a:lstStyle/>
          <a:p>
            <a:r>
              <a:rPr lang="ru-RU" sz="5400" b="1" u="sng" dirty="0">
                <a:solidFill>
                  <a:srgbClr val="FF0000"/>
                </a:solidFill>
              </a:rPr>
              <a:t>Исследование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5350" y="1826647"/>
            <a:ext cx="67991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вода  водитель  водичка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мороз 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вьюга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стужа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636912"/>
            <a:ext cx="1828800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Дуга 8"/>
          <p:cNvSpPr/>
          <p:nvPr/>
        </p:nvSpPr>
        <p:spPr>
          <a:xfrm rot="18967876">
            <a:off x="2223285" y="2179012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Дуга 9"/>
          <p:cNvSpPr/>
          <p:nvPr/>
        </p:nvSpPr>
        <p:spPr>
          <a:xfrm rot="18967876">
            <a:off x="3753141" y="2249033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Дуга 10"/>
          <p:cNvSpPr/>
          <p:nvPr/>
        </p:nvSpPr>
        <p:spPr>
          <a:xfrm rot="18967876">
            <a:off x="6614120" y="2239048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33009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710"/>
            <a:ext cx="9144000" cy="6871420"/>
          </a:xfrm>
          <a:prstGeom prst="rect">
            <a:avLst/>
          </a:prstGeom>
        </p:spPr>
      </p:pic>
      <p:sp>
        <p:nvSpPr>
          <p:cNvPr id="2" name="Багетная рамка 1"/>
          <p:cNvSpPr/>
          <p:nvPr/>
        </p:nvSpPr>
        <p:spPr>
          <a:xfrm>
            <a:off x="1785918" y="1000108"/>
            <a:ext cx="5509878" cy="1922205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Однокоренные</a:t>
            </a:r>
          </a:p>
          <a:p>
            <a:pPr algn="ctr"/>
            <a:r>
              <a:rPr lang="ru-RU" sz="4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родственные слова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3929076"/>
            <a:ext cx="3387795" cy="23836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Одинаковый</a:t>
            </a:r>
            <a:endParaRPr lang="ru-RU" sz="40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корень</a:t>
            </a:r>
            <a:endParaRPr lang="ru-RU" sz="40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7686" y="4000504"/>
            <a:ext cx="3816000" cy="223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Общее</a:t>
            </a:r>
          </a:p>
          <a:p>
            <a:pPr algn="ctr"/>
            <a:r>
              <a:rPr lang="ru-RU" sz="4000" b="1" dirty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смысловое</a:t>
            </a:r>
          </a:p>
          <a:p>
            <a:pPr algn="ctr"/>
            <a:r>
              <a:rPr lang="ru-RU" sz="4000" b="1" dirty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значение</a:t>
            </a:r>
          </a:p>
        </p:txBody>
      </p:sp>
      <p:sp>
        <p:nvSpPr>
          <p:cNvPr id="5" name="Дуга 4"/>
          <p:cNvSpPr/>
          <p:nvPr/>
        </p:nvSpPr>
        <p:spPr>
          <a:xfrm rot="18967876">
            <a:off x="1975169" y="5562470"/>
            <a:ext cx="914400" cy="9144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2375930">
            <a:off x="2613639" y="304256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273453">
            <a:off x="5682226" y="30443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4733"/>
            <a:ext cx="1828800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54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осиновый</a:t>
            </a:r>
          </a:p>
          <a:p>
            <a:pPr marL="0" indent="0">
              <a:buNone/>
            </a:pPr>
            <a:r>
              <a:rPr lang="ru-RU" dirty="0" smtClean="0"/>
              <a:t>      осинник</a:t>
            </a:r>
          </a:p>
          <a:p>
            <a:pPr marL="0" indent="0">
              <a:buNone/>
            </a:pPr>
            <a:r>
              <a:rPr lang="ru-RU" dirty="0" smtClean="0"/>
              <a:t>      осинки</a:t>
            </a:r>
          </a:p>
          <a:p>
            <a:pPr marL="0" indent="0">
              <a:buNone/>
            </a:pPr>
            <a:r>
              <a:rPr lang="ru-RU" dirty="0" smtClean="0"/>
              <a:t>      осины</a:t>
            </a:r>
          </a:p>
          <a:p>
            <a:pPr marL="0" indent="0">
              <a:buNone/>
            </a:pPr>
            <a:r>
              <a:rPr lang="ru-RU" dirty="0" smtClean="0"/>
              <a:t>подосиновик</a:t>
            </a:r>
          </a:p>
          <a:p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18967876">
            <a:off x="1109362" y="1538317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018" y="2167973"/>
            <a:ext cx="847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11" y="2700758"/>
            <a:ext cx="847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018" y="3322382"/>
            <a:ext cx="847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68" y="3861048"/>
            <a:ext cx="847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56417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1.Подобрать о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днокоренные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 слова.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2. Выделить о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бщую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 часть-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корень.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3.Корень в однокоренных словах пишется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одинаково.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21381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Чистота       сказывать      масло             звонить чистить       сказка            масляный       звон чистый       сказочный      маслить          звонкий чистенький                       маслице          звонок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 rot="18967876">
            <a:off x="460373" y="1538317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Дуга 4"/>
          <p:cNvSpPr/>
          <p:nvPr/>
        </p:nvSpPr>
        <p:spPr>
          <a:xfrm rot="18967876">
            <a:off x="373543" y="2273817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Дуга 5"/>
          <p:cNvSpPr/>
          <p:nvPr/>
        </p:nvSpPr>
        <p:spPr>
          <a:xfrm rot="18967876">
            <a:off x="373544" y="3289928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Дуга 6"/>
          <p:cNvSpPr/>
          <p:nvPr/>
        </p:nvSpPr>
        <p:spPr>
          <a:xfrm rot="18967876">
            <a:off x="460373" y="2785872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Дуга 7"/>
          <p:cNvSpPr/>
          <p:nvPr/>
        </p:nvSpPr>
        <p:spPr>
          <a:xfrm rot="18967876">
            <a:off x="2333497" y="2785870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Дуга 8"/>
          <p:cNvSpPr/>
          <p:nvPr/>
        </p:nvSpPr>
        <p:spPr>
          <a:xfrm rot="18967876">
            <a:off x="2402133" y="2273815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Дуга 9"/>
          <p:cNvSpPr/>
          <p:nvPr/>
        </p:nvSpPr>
        <p:spPr>
          <a:xfrm rot="18967876">
            <a:off x="2477513" y="1690716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Дуга 10"/>
          <p:cNvSpPr/>
          <p:nvPr/>
        </p:nvSpPr>
        <p:spPr>
          <a:xfrm rot="18967876">
            <a:off x="4853778" y="2721785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Дуга 11"/>
          <p:cNvSpPr/>
          <p:nvPr/>
        </p:nvSpPr>
        <p:spPr>
          <a:xfrm rot="18967876">
            <a:off x="4853778" y="2278561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Дуга 12"/>
          <p:cNvSpPr/>
          <p:nvPr/>
        </p:nvSpPr>
        <p:spPr>
          <a:xfrm rot="18967876">
            <a:off x="4853778" y="1662493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Дуга 13"/>
          <p:cNvSpPr/>
          <p:nvPr/>
        </p:nvSpPr>
        <p:spPr>
          <a:xfrm rot="18967876">
            <a:off x="4709761" y="3393200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Дуга 14"/>
          <p:cNvSpPr/>
          <p:nvPr/>
        </p:nvSpPr>
        <p:spPr>
          <a:xfrm rot="18967876">
            <a:off x="7158033" y="1662492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Дуга 15"/>
          <p:cNvSpPr/>
          <p:nvPr/>
        </p:nvSpPr>
        <p:spPr>
          <a:xfrm rot="18967876">
            <a:off x="7158033" y="3371913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Дуга 16"/>
          <p:cNvSpPr/>
          <p:nvPr/>
        </p:nvSpPr>
        <p:spPr>
          <a:xfrm rot="18967876">
            <a:off x="7158034" y="2790615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Дуга 17"/>
          <p:cNvSpPr/>
          <p:nvPr/>
        </p:nvSpPr>
        <p:spPr>
          <a:xfrm rot="18967876">
            <a:off x="7158034" y="2260340"/>
            <a:ext cx="1052102" cy="1029062"/>
          </a:xfrm>
          <a:prstGeom prst="arc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797268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157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Оформление по умолчанию</vt:lpstr>
      <vt:lpstr>1_Оформление по умолчанию</vt:lpstr>
      <vt:lpstr>1_Тема Office</vt:lpstr>
      <vt:lpstr>Проверь себя!</vt:lpstr>
      <vt:lpstr>Презентация PowerPoint</vt:lpstr>
      <vt:lpstr>Корень слова.   Однокоренные слова.</vt:lpstr>
      <vt:lpstr>Цель урока:</vt:lpstr>
      <vt:lpstr>Исследование </vt:lpstr>
      <vt:lpstr>Презентация PowerPoint</vt:lpstr>
      <vt:lpstr>ПРОВЕРКА</vt:lpstr>
      <vt:lpstr>АЛГОРИТМ</vt:lpstr>
      <vt:lpstr>ПРОВЕРКА</vt:lpstr>
      <vt:lpstr>Рефлексия.</vt:lpstr>
      <vt:lpstr>Домашнее задание: выучить правила на стр.74-75, с. 75 упр.132 или упр.133 по выбору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user</cp:lastModifiedBy>
  <cp:revision>30</cp:revision>
  <dcterms:created xsi:type="dcterms:W3CDTF">2016-10-26T19:36:33Z</dcterms:created>
  <dcterms:modified xsi:type="dcterms:W3CDTF">2018-10-22T10:46:10Z</dcterms:modified>
</cp:coreProperties>
</file>